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7" r:id="rId2"/>
    <p:sldId id="269" r:id="rId3"/>
    <p:sldId id="267" r:id="rId4"/>
    <p:sldId id="271" r:id="rId5"/>
    <p:sldId id="272" r:id="rId6"/>
    <p:sldId id="276" r:id="rId7"/>
    <p:sldId id="277" r:id="rId8"/>
    <p:sldId id="273" r:id="rId9"/>
    <p:sldId id="275" r:id="rId10"/>
    <p:sldId id="278" r:id="rId11"/>
    <p:sldId id="274" r:id="rId12"/>
    <p:sldId id="279" r:id="rId13"/>
    <p:sldId id="284" r:id="rId14"/>
    <p:sldId id="281" r:id="rId15"/>
    <p:sldId id="280" r:id="rId16"/>
    <p:sldId id="282" r:id="rId17"/>
    <p:sldId id="270" r:id="rId18"/>
    <p:sldId id="283" r:id="rId19"/>
    <p:sldId id="266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E1324"/>
    <a:srgbClr val="0C49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77" autoAdjust="0"/>
    <p:restoredTop sz="79924" autoAdjust="0"/>
  </p:normalViewPr>
  <p:slideViewPr>
    <p:cSldViewPr snapToGrid="0" showGuides="1">
      <p:cViewPr varScale="1">
        <p:scale>
          <a:sx n="86" d="100"/>
          <a:sy n="86" d="100"/>
        </p:scale>
        <p:origin x="581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5BCEC9-DDE4-4B30-87D6-0017517D5E27}" type="datetimeFigureOut">
              <a:rPr lang="zh-CN" altLang="en-US" smtClean="0"/>
              <a:t>2025-11-10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4487E-253C-4F2A-AD3B-D7DF4058A6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7275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819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/>
              <a:t>照片为学生拍摄的礼堂</a:t>
            </a:r>
          </a:p>
        </p:txBody>
      </p:sp>
      <p:sp>
        <p:nvSpPr>
          <p:cNvPr id="81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F000F6D-74D8-0C46-B428-4DE0EB034880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宋体" charset="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宋体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93394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3CF903-3544-1973-8DF6-EEBB716C8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B2FFD79-1049-9514-098A-63F23AB31B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13A92E6-9C49-B952-E9EA-9684E226AD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371687-4B94-6131-11B1-77F21AF4A5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D4487E-253C-4F2A-AD3B-D7DF4058A67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25068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56FF79-7AF9-45D0-8CBE-7D0D26B15E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A52B528-6063-3F8F-3E13-9D447AEA6F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48B55DB-82A9-3A46-82BA-6255D6C323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CE45B56-EA08-5288-7B26-E217A19D90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D4487E-253C-4F2A-AD3B-D7DF4058A67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68835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720105-3A55-7C14-E489-B99B52AEC0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F7ED575-535B-F002-7BA3-A70F6B77B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B4CD997-40FF-7D8A-B747-92360C88C4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FCE200A-DC39-1CCF-A224-4330FB2472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D4487E-253C-4F2A-AD3B-D7DF4058A67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58116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37390D-02CB-80DC-A511-2661509E63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81C333B-A51D-B4BA-068D-DB9BA8D534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3686099-1A9C-7516-F77C-53703542ED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E88601C-140E-913B-78CD-1EE84A278BD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D4487E-253C-4F2A-AD3B-D7DF4058A67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146653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D1D239-E6A4-3555-0BC4-1322C6ABD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7D8E495-3FB6-DFCB-E837-7CCD64E246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474235F-26F6-F5C3-96E7-AA14C7CFB0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A023E84-2DFC-BB3D-3F08-C351C76A05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D4487E-253C-4F2A-AD3B-D7DF4058A67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49419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04AEE3-7298-F69D-C0F7-31D4B11B08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A1AE176-3CFF-5572-BB33-4BC3287A85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F6FD454-A19D-66C7-A0E9-C25FD6E853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4350843-C31C-A34E-A9AD-0E565E5C0E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D4487E-253C-4F2A-AD3B-D7DF4058A67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55530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4EC8B4-BC70-73E8-75B8-5D5776DE7C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414F38B-D65E-5C21-D9DD-59844E8481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9CFD57A-082F-21A8-BBA9-A3FEE8738A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88E6042-5099-474A-2A0C-B8D1251B66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D4487E-253C-4F2A-AD3B-D7DF4058A67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01452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68A9B8-19AB-02E8-C956-AA0FEC8129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A2BFA90-80B8-F41A-27BF-F2FF77BE89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8D26974-044B-DFCC-FE9B-3B80884613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2F6B4F8-402C-A580-99E4-CC41048B12E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D4487E-253C-4F2A-AD3B-D7DF4058A67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64802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289393-17A6-1FA9-B7AA-54E6AD7D7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542668D-E35E-B3B2-2768-C99D11FAB4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016032C-91B1-0AE0-834B-79B3E8CA82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050D676-1C02-B6DB-7226-319885176EC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D4487E-253C-4F2A-AD3B-D7DF4058A67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02620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826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58D48E-CA95-297E-5E86-36C57F1072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B831EE6-EA13-3344-2C94-849B262779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9A85B45-7786-CC8A-BB13-F0107B4D3E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B563428-F621-9F73-3DE4-6737E2747F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D4487E-253C-4F2A-AD3B-D7DF4058A67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0714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3807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529F1F-DE0C-3EEE-F0DA-E27F5233C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4932E5E-467A-33D0-B936-69562F8371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A5B9C83-AA36-6D75-F090-879A5D9035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CF59501-B52A-8882-88BB-2DDF563E090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D4487E-253C-4F2A-AD3B-D7DF4058A67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2179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A2274B-844B-F6F5-166D-47CF83F16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A9FBC90-4C5E-C84F-4386-78724AD494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39859A8-4B7D-C350-3F5A-2455801A4B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A4C39B-DB62-AB81-6BDE-74E16E5F4C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D4487E-253C-4F2A-AD3B-D7DF4058A67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1575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F9DC22-7CEB-EFD2-B580-26D4248204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A383CDC-2EE8-000C-E6D8-79DDFBDCF3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36D01E1-9987-283D-90BF-C4D69BF398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0B8C71A-8B4B-37FA-8632-89755799866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D4487E-253C-4F2A-AD3B-D7DF4058A67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8298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615908-9C2C-E5A8-C0B4-F9FF88FDFC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44BEB23-9D71-8107-4F1A-64147BE198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006E077-AAE8-CED5-2E43-F309A2FF16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A307EE-6AFA-E8C8-BD3A-EF9889E209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D4487E-253C-4F2A-AD3B-D7DF4058A67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59250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2B4FB6-9F4C-7F15-EFC2-354C2FD7B9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D9F666F-D81F-8616-CCFF-8E9541362F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592C916-1522-4479-654C-617266AE6C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54788C2-D1FE-2071-60CB-416C7C7990D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57449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B1A993-F904-AFBB-EBE4-29A0A2104E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B4C3032-3B6C-04AE-11A2-5A63D57F13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20C2797-5D8C-DB7C-7320-51C679DD05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66264AE-21DE-16FF-D76B-898B201B387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D4487E-253C-4F2A-AD3B-D7DF4058A67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2905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32C326A-3541-E547-8C03-5779D23648EF}" type="datetimeFigureOut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2025-11-10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3597BDB-C194-6F4E-8639-1B954A600FDB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6794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40768"/>
            <a:ext cx="10515600" cy="5061482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r>
              <a:rPr lang="en-US" altLang="zh-CN" dirty="0"/>
              <a:t>·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7777B4F-0286-DE44-939A-59B26D3141B7}" type="datetimeFigureOut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2025-11-10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ADB0674-9F2F-9048-8F8C-240B2AE1FAC2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009" y="0"/>
            <a:ext cx="10538791" cy="1021543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000" b="1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grpSp>
        <p:nvGrpSpPr>
          <p:cNvPr id="16" name="组合 15"/>
          <p:cNvGrpSpPr/>
          <p:nvPr userDrawn="1"/>
        </p:nvGrpSpPr>
        <p:grpSpPr>
          <a:xfrm>
            <a:off x="815009" y="1021543"/>
            <a:ext cx="10538791" cy="0"/>
            <a:chOff x="815009" y="1021543"/>
            <a:chExt cx="10538791" cy="0"/>
          </a:xfrm>
        </p:grpSpPr>
        <p:cxnSp>
          <p:nvCxnSpPr>
            <p:cNvPr id="8" name="直接连接符 7"/>
            <p:cNvCxnSpPr/>
            <p:nvPr userDrawn="1"/>
          </p:nvCxnSpPr>
          <p:spPr>
            <a:xfrm>
              <a:off x="815009" y="1021543"/>
              <a:ext cx="713715" cy="0"/>
            </a:xfrm>
            <a:prstGeom prst="line">
              <a:avLst/>
            </a:prstGeom>
            <a:ln w="44450">
              <a:solidFill>
                <a:srgbClr val="AE132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 userDrawn="1"/>
          </p:nvCxnSpPr>
          <p:spPr>
            <a:xfrm>
              <a:off x="1683945" y="1021543"/>
              <a:ext cx="9669855" cy="0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图片 9" descr="横版组合——透明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10600" y="6073474"/>
            <a:ext cx="3086577" cy="6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41548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7F89CA9-0F6A-E745-B1B5-0B3A7BE5D970}" type="datetimeFigureOut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2025-11-10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B721F5A-A6F2-4C4E-BFC8-8F7E8C0B0E84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009" y="0"/>
            <a:ext cx="10515600" cy="102154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lnSpc>
                <a:spcPct val="100000"/>
              </a:lnSpc>
              <a:defRPr lang="en-US" sz="4000" b="1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en-US" dirty="0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15009" y="1021543"/>
            <a:ext cx="10538791" cy="0"/>
            <a:chOff x="815009" y="1021543"/>
            <a:chExt cx="10538791" cy="0"/>
          </a:xfrm>
        </p:grpSpPr>
        <p:cxnSp>
          <p:nvCxnSpPr>
            <p:cNvPr id="7" name="直接连接符 6"/>
            <p:cNvCxnSpPr/>
            <p:nvPr userDrawn="1"/>
          </p:nvCxnSpPr>
          <p:spPr>
            <a:xfrm>
              <a:off x="815009" y="1021543"/>
              <a:ext cx="713715" cy="0"/>
            </a:xfrm>
            <a:prstGeom prst="line">
              <a:avLst/>
            </a:prstGeom>
            <a:ln w="44450">
              <a:solidFill>
                <a:srgbClr val="AE132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 userDrawn="1"/>
          </p:nvCxnSpPr>
          <p:spPr>
            <a:xfrm>
              <a:off x="1683945" y="1021543"/>
              <a:ext cx="9669855" cy="0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图片 8" descr="横版组合——透明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10600" y="6073474"/>
            <a:ext cx="3086577" cy="6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10600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0E72066-6174-6145-AA6B-3DE5C9EA0DC8}" type="datetimeFigureOut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2025-11-10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D0C70D4-B8A7-1C47-A003-56128FA9BF31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972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ST1"/>
          <p:cNvSpPr>
            <a:spLocks noGrp="1"/>
          </p:cNvSpPr>
          <p:nvPr>
            <p:ph type="title"/>
          </p:nvPr>
        </p:nvSpPr>
        <p:spPr>
          <a:xfrm>
            <a:off x="2098675" y="2108200"/>
            <a:ext cx="7994651" cy="1235075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41EA215-7A23-544C-A92E-4577682AAD9A}" type="datetimeFigureOut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2025-11-10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4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5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50E2911-4B38-3847-BB6A-657490750D80}" type="slidenum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6236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7C40F-0D87-4C47-A7B0-B93EF7B2BEDD}" type="datetimeFigureOut">
              <a:rPr lang="zh-CN" altLang="en-US" smtClean="0"/>
              <a:t>2025-11-10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942B8-D311-4E7D-8579-3E51C69EB1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5674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7C40F-0D87-4C47-A7B0-B93EF7B2BEDD}" type="datetimeFigureOut">
              <a:rPr lang="zh-CN" altLang="en-US" smtClean="0"/>
              <a:t>2025-11-10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942B8-D311-4E7D-8579-3E51C69EB1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9575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3C5E0C2-28B8-CE44-9D60-588CFEE87B31}" type="datetimeFigureOut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2025-11-10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1093995-55F8-9440-9010-524D68AC1856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5512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75" r:id="rId6"/>
    <p:sldLayoutId id="214748367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2068497"/>
            <a:ext cx="12192000" cy="257888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50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96561" y="2834768"/>
            <a:ext cx="11598876" cy="124949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4000" b="1" dirty="0">
                <a:solidFill>
                  <a:srgbClr val="0070C0"/>
                </a:solidFill>
                <a:latin typeface="DejaVu Math TeX Gyre" panose="02000503000000000000" pitchFamily="2" charset="0"/>
                <a:ea typeface="DejaVu Math TeX Gyre" panose="02000503000000000000" pitchFamily="2" charset="0"/>
                <a:cs typeface="DejaVu Math TeX Gyre" panose="02000503000000000000" pitchFamily="2" charset="0"/>
              </a:rPr>
              <a:t>REM</a:t>
            </a:r>
            <a:r>
              <a:rPr lang="en-US" altLang="zh-CN" sz="4000" b="1" dirty="0">
                <a:latin typeface="DejaVu Math TeX Gyre" panose="02000503000000000000" pitchFamily="2" charset="0"/>
                <a:ea typeface="DejaVu Math TeX Gyre" panose="02000503000000000000" pitchFamily="2" charset="0"/>
                <a:cs typeface="DejaVu Math TeX Gyre" panose="02000503000000000000" pitchFamily="2" charset="0"/>
              </a:rPr>
              <a:t>:</a:t>
            </a:r>
            <a:r>
              <a:rPr lang="en-US" altLang="zh-CN" sz="4000" b="1" dirty="0">
                <a:solidFill>
                  <a:srgbClr val="0070C0"/>
                </a:solidFill>
                <a:latin typeface="DejaVu Math TeX Gyre" panose="02000503000000000000" pitchFamily="2" charset="0"/>
                <a:ea typeface="DejaVu Math TeX Gyre" panose="02000503000000000000" pitchFamily="2" charset="0"/>
                <a:cs typeface="DejaVu Math TeX Gyre" panose="02000503000000000000" pitchFamily="2" charset="0"/>
              </a:rPr>
              <a:t> </a:t>
            </a:r>
            <a:r>
              <a:rPr lang="en-US" altLang="zh-CN" sz="4000" b="1" dirty="0" err="1">
                <a:solidFill>
                  <a:srgbClr val="0070C0"/>
                </a:solidFill>
                <a:latin typeface="DejaVu Math TeX Gyre" panose="02000503000000000000" pitchFamily="2" charset="0"/>
                <a:ea typeface="DejaVu Math TeX Gyre" panose="02000503000000000000" pitchFamily="2" charset="0"/>
                <a:cs typeface="DejaVu Math TeX Gyre" panose="02000503000000000000" pitchFamily="2" charset="0"/>
              </a:rPr>
              <a:t>RE</a:t>
            </a:r>
            <a:r>
              <a:rPr lang="en-US" altLang="zh-CN" sz="4000" b="1" dirty="0" err="1">
                <a:latin typeface="DejaVu Math TeX Gyre" panose="02000503000000000000" pitchFamily="2" charset="0"/>
                <a:ea typeface="DejaVu Math TeX Gyre" panose="02000503000000000000" pitchFamily="2" charset="0"/>
                <a:cs typeface="DejaVu Math TeX Gyre" panose="02000503000000000000" pitchFamily="2" charset="0"/>
              </a:rPr>
              <a:t>asoning</a:t>
            </a:r>
            <a:r>
              <a:rPr lang="en-US" altLang="zh-CN" sz="4000" b="1" dirty="0">
                <a:latin typeface="DejaVu Math TeX Gyre" panose="02000503000000000000" pitchFamily="2" charset="0"/>
                <a:ea typeface="DejaVu Math TeX Gyre" panose="02000503000000000000" pitchFamily="2" charset="0"/>
                <a:cs typeface="DejaVu Math TeX Gyre" panose="02000503000000000000" pitchFamily="2" charset="0"/>
              </a:rPr>
              <a:t> &amp; </a:t>
            </a:r>
            <a:r>
              <a:rPr lang="en-US" altLang="zh-CN" sz="4000" b="1" dirty="0" err="1">
                <a:solidFill>
                  <a:srgbClr val="0070C0"/>
                </a:solidFill>
                <a:latin typeface="DejaVu Math TeX Gyre" panose="02000503000000000000" pitchFamily="2" charset="0"/>
                <a:ea typeface="DejaVu Math TeX Gyre" panose="02000503000000000000" pitchFamily="2" charset="0"/>
                <a:cs typeface="DejaVu Math TeX Gyre" panose="02000503000000000000" pitchFamily="2" charset="0"/>
              </a:rPr>
              <a:t>RE</a:t>
            </a:r>
            <a:r>
              <a:rPr lang="en-US" altLang="zh-CN" sz="4000" b="1" dirty="0" err="1">
                <a:latin typeface="DejaVu Math TeX Gyre" panose="02000503000000000000" pitchFamily="2" charset="0"/>
                <a:ea typeface="DejaVu Math TeX Gyre" panose="02000503000000000000" pitchFamily="2" charset="0"/>
                <a:cs typeface="DejaVu Math TeX Gyre" panose="02000503000000000000" pitchFamily="2" charset="0"/>
              </a:rPr>
              <a:t>inforcement</a:t>
            </a:r>
            <a:r>
              <a:rPr lang="en-US" altLang="zh-CN" sz="4000" b="1" dirty="0">
                <a:latin typeface="DejaVu Math TeX Gyre" panose="02000503000000000000" pitchFamily="2" charset="0"/>
                <a:ea typeface="DejaVu Math TeX Gyre" panose="02000503000000000000" pitchFamily="2" charset="0"/>
                <a:cs typeface="DejaVu Math TeX Gyre" panose="02000503000000000000" pitchFamily="2" charset="0"/>
              </a:rPr>
              <a:t> </a:t>
            </a:r>
            <a:r>
              <a:rPr lang="en-US" altLang="zh-CN" sz="4000" b="1" dirty="0">
                <a:solidFill>
                  <a:srgbClr val="0070C0"/>
                </a:solidFill>
                <a:latin typeface="DejaVu Math TeX Gyre" panose="02000503000000000000" pitchFamily="2" charset="0"/>
                <a:ea typeface="DejaVu Math TeX Gyre" panose="02000503000000000000" pitchFamily="2" charset="0"/>
                <a:cs typeface="DejaVu Math TeX Gyre" panose="02000503000000000000" pitchFamily="2" charset="0"/>
              </a:rPr>
              <a:t>M</a:t>
            </a:r>
            <a:r>
              <a:rPr lang="en-US" altLang="zh-CN" sz="4000" b="1" dirty="0">
                <a:latin typeface="DejaVu Math TeX Gyre" panose="02000503000000000000" pitchFamily="2" charset="0"/>
                <a:ea typeface="DejaVu Math TeX Gyre" panose="02000503000000000000" pitchFamily="2" charset="0"/>
                <a:cs typeface="DejaVu Math TeX Gyre" panose="02000503000000000000" pitchFamily="2" charset="0"/>
              </a:rPr>
              <a:t>odels</a:t>
            </a:r>
            <a:br>
              <a:rPr lang="en-US" altLang="zh-CN" sz="4000" b="1" dirty="0">
                <a:latin typeface="DejaVu Math TeX Gyre" panose="02000503000000000000" pitchFamily="2" charset="0"/>
                <a:ea typeface="DejaVu Math TeX Gyre" panose="02000503000000000000" pitchFamily="2" charset="0"/>
                <a:cs typeface="DejaVu Math TeX Gyre" panose="02000503000000000000" pitchFamily="2" charset="0"/>
              </a:rPr>
            </a:br>
            <a:r>
              <a:rPr lang="zh-CN" altLang="en-US" sz="4000" b="1" dirty="0">
                <a:latin typeface="Adobe 黑体 Std R" panose="020B0400000000000000" pitchFamily="34" charset="-128"/>
                <a:ea typeface="Adobe 黑体 Std R" panose="020B0400000000000000" pitchFamily="34" charset="-128"/>
                <a:cs typeface="DejaVu Math TeX Gyre" panose="02000503000000000000" pitchFamily="2" charset="0"/>
              </a:rPr>
              <a:t>推理与强化：如何提升模型思维能力概述</a:t>
            </a:r>
            <a:endParaRPr lang="zh-CN" altLang="en-US" sz="4000" b="1" dirty="0">
              <a:latin typeface="DejaVu Math TeX Gyre" panose="02000503000000000000" pitchFamily="2" charset="0"/>
              <a:cs typeface="DejaVu Math TeX Gyre" panose="02000503000000000000" pitchFamily="2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998" y="5202934"/>
            <a:ext cx="9144000" cy="1970829"/>
          </a:xfrm>
        </p:spPr>
        <p:txBody>
          <a:bodyPr>
            <a:norm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报告人：宋泰霖</a:t>
            </a:r>
            <a:endParaRPr lang="en-US" altLang="zh-CN" sz="28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r>
              <a:rPr lang="en-US" altLang="zh-CN" sz="28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2025</a:t>
            </a:r>
            <a:r>
              <a:rPr lang="zh-CN" altLang="en-US" sz="28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年</a:t>
            </a:r>
            <a:r>
              <a:rPr lang="en-US" altLang="zh-CN" sz="28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11</a:t>
            </a:r>
            <a:r>
              <a:rPr lang="zh-CN" altLang="en-US" sz="28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月</a:t>
            </a:r>
            <a:r>
              <a:rPr lang="en-US" altLang="zh-CN" sz="28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11</a:t>
            </a:r>
            <a:r>
              <a:rPr lang="zh-CN" altLang="en-US" sz="28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日</a:t>
            </a:r>
          </a:p>
        </p:txBody>
      </p:sp>
      <p:pic>
        <p:nvPicPr>
          <p:cNvPr id="6" name="图片 5" descr="横版组合——透明.pn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20864" y="333347"/>
            <a:ext cx="4374573" cy="9184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3722B11-458F-CE9D-E577-4AC31AA969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6471" y="1309803"/>
            <a:ext cx="961840" cy="96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486646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329A8E-9D08-A0A8-B190-4613128AC3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85B731-5975-9183-EC46-1784276F0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如何提升推理能力：强化学习（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RL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）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9F38679-98E7-D1E7-66F6-EFAC76F46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6409" y="2265851"/>
            <a:ext cx="883997" cy="92667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C0A0D41-D24A-6497-0AF9-2BEA927B5B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61250" y="2332912"/>
            <a:ext cx="792549" cy="79254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9AF27967-5B71-2462-CD18-09AF6062C24A}"/>
              </a:ext>
            </a:extLst>
          </p:cNvPr>
          <p:cNvSpPr txBox="1"/>
          <p:nvPr/>
        </p:nvSpPr>
        <p:spPr>
          <a:xfrm>
            <a:off x="7445186" y="3225687"/>
            <a:ext cx="883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LLMs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0FEF459-4466-19E5-D40B-DED76431D213}"/>
              </a:ext>
            </a:extLst>
          </p:cNvPr>
          <p:cNvSpPr txBox="1"/>
          <p:nvPr/>
        </p:nvSpPr>
        <p:spPr>
          <a:xfrm>
            <a:off x="10365427" y="3192522"/>
            <a:ext cx="12460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奖励函数</a:t>
            </a:r>
          </a:p>
        </p:txBody>
      </p:sp>
      <p:sp>
        <p:nvSpPr>
          <p:cNvPr id="7" name="箭头: 手杖形 6">
            <a:extLst>
              <a:ext uri="{FF2B5EF4-FFF2-40B4-BE49-F238E27FC236}">
                <a16:creationId xmlns:a16="http://schemas.microsoft.com/office/drawing/2014/main" id="{DA90C801-E104-A2BC-C0BB-F1CAE6349568}"/>
              </a:ext>
            </a:extLst>
          </p:cNvPr>
          <p:cNvSpPr/>
          <p:nvPr/>
        </p:nvSpPr>
        <p:spPr>
          <a:xfrm>
            <a:off x="7732638" y="1520760"/>
            <a:ext cx="3356503" cy="644132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" name="箭头: 手杖形 7">
            <a:extLst>
              <a:ext uri="{FF2B5EF4-FFF2-40B4-BE49-F238E27FC236}">
                <a16:creationId xmlns:a16="http://schemas.microsoft.com/office/drawing/2014/main" id="{86B4EB0A-3AE9-547D-87B9-6A570D890FB4}"/>
              </a:ext>
            </a:extLst>
          </p:cNvPr>
          <p:cNvSpPr/>
          <p:nvPr/>
        </p:nvSpPr>
        <p:spPr>
          <a:xfrm rot="10800000">
            <a:off x="7631948" y="3659694"/>
            <a:ext cx="3356504" cy="644132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1654FE4-E45A-DE80-6F54-EE5533682A31}"/>
              </a:ext>
            </a:extLst>
          </p:cNvPr>
          <p:cNvSpPr txBox="1"/>
          <p:nvPr/>
        </p:nvSpPr>
        <p:spPr>
          <a:xfrm>
            <a:off x="9019669" y="1777791"/>
            <a:ext cx="782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输出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B691A80-D60A-1ECE-F1CA-7D3434339EC9}"/>
              </a:ext>
            </a:extLst>
          </p:cNvPr>
          <p:cNvSpPr txBox="1"/>
          <p:nvPr/>
        </p:nvSpPr>
        <p:spPr>
          <a:xfrm>
            <a:off x="9019669" y="3652910"/>
            <a:ext cx="782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奖励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D0AFE8E-4C62-791C-ADE7-50B0FF92E76B}"/>
              </a:ext>
            </a:extLst>
          </p:cNvPr>
          <p:cNvSpPr txBox="1"/>
          <p:nvPr/>
        </p:nvSpPr>
        <p:spPr>
          <a:xfrm>
            <a:off x="976587" y="1392663"/>
            <a:ext cx="6112535" cy="50674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n-cs"/>
              </a:rPr>
              <a:t>LLMs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n-cs"/>
              </a:rPr>
              <a:t>中的强化学习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dobe 黑体 Std R" panose="020B0400000000000000" pitchFamily="34" charset="-128"/>
              <a:ea typeface="Adobe 黑体 Std R" panose="020B0400000000000000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·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LLMs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可以通过温度参数和输出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token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</a:rPr>
              <a:t>的采样规则实现根据相同输入来得到不同的输出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n-cs"/>
              </a:rPr>
              <a:t>·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训练过程中，根据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LLMs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的不同输出，通过奖励函数对不同的输入给出不同的奖励分数，</a:t>
            </a:r>
            <a:r>
              <a:rPr lang="zh-CN" altLang="en-US" sz="2400" dirty="0">
                <a:solidFill>
                  <a:srgbClr val="000000"/>
                </a:solidFill>
                <a:latin typeface="微软雅黑"/>
                <a:ea typeface="微软雅黑"/>
              </a:rPr>
              <a:t>基于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奖励分数对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LLMs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进行参数更新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lvl="0">
              <a:lnSpc>
                <a:spcPct val="130000"/>
              </a:lnSpc>
              <a:spcAft>
                <a:spcPts val="1200"/>
              </a:spcAft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n-cs"/>
              </a:rPr>
              <a:t>·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常用的奖励函数</a:t>
            </a:r>
            <a:r>
              <a:rPr lang="zh-CN" altLang="en-US" sz="2400" dirty="0">
                <a:solidFill>
                  <a:srgbClr val="000000"/>
                </a:solidFill>
                <a:latin typeface="微软雅黑"/>
              </a:rPr>
              <a:t>包括：人类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打分、基于规则的奖励系统、训练奖励模型等。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2140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3A9BDA-2C03-0CDF-D08E-A20EB8244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F5F3B8-E4C6-32AF-28FB-F41B7FC06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>
            <a:normAutofit fontScale="90000"/>
          </a:bodyPr>
          <a:lstStyle/>
          <a:p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DeepSeek-R1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通过强化学习激励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LLMs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的推理能力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55C387F-37E4-1F6B-3CF8-716B301AA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249" y="1312074"/>
            <a:ext cx="6955424" cy="460319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D613C9A-E16C-F886-E82A-0119958019AB}"/>
              </a:ext>
            </a:extLst>
          </p:cNvPr>
          <p:cNvSpPr txBox="1"/>
          <p:nvPr/>
        </p:nvSpPr>
        <p:spPr>
          <a:xfrm>
            <a:off x="1102042" y="5915272"/>
            <a:ext cx="2145791" cy="522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dirty="0"/>
              <a:t>2025 Nature</a:t>
            </a:r>
            <a:endParaRPr lang="zh-CN" altLang="en-US" sz="2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7BF43C6-6926-12D9-C828-61C6448D640B}"/>
              </a:ext>
            </a:extLst>
          </p:cNvPr>
          <p:cNvSpPr txBox="1"/>
          <p:nvPr/>
        </p:nvSpPr>
        <p:spPr>
          <a:xfrm>
            <a:off x="7873099" y="1564070"/>
            <a:ext cx="3871634" cy="1965410"/>
          </a:xfrm>
          <a:prstGeom prst="rect">
            <a:avLst/>
          </a:prstGeom>
          <a:noFill/>
        </p:spPr>
        <p:txBody>
          <a:bodyPr vert="horz" wrap="square" rtlCol="0" anchor="b" anchorCtr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/>
              <a:t>通过纯粹的强化学习（</a:t>
            </a:r>
            <a:r>
              <a:rPr lang="en-US" altLang="zh-CN" sz="2400" dirty="0"/>
              <a:t>RL</a:t>
            </a:r>
            <a:r>
              <a:rPr lang="zh-CN" altLang="en-US" sz="2400" dirty="0"/>
              <a:t>）方法来激发</a:t>
            </a:r>
            <a:r>
              <a:rPr lang="en-US" altLang="zh-CN" sz="2400" dirty="0"/>
              <a:t>LLMs</a:t>
            </a:r>
            <a:r>
              <a:rPr lang="zh-CN" altLang="en-US" sz="2400" dirty="0"/>
              <a:t>的推理能力，而无需任何人工标注的推理轨迹即思维链（</a:t>
            </a:r>
            <a:r>
              <a:rPr lang="en-US" altLang="zh-CN" sz="2400" dirty="0" err="1"/>
              <a:t>CoT</a:t>
            </a:r>
            <a:r>
              <a:rPr lang="zh-CN" altLang="en-US" sz="2400" dirty="0"/>
              <a:t>）。</a:t>
            </a:r>
          </a:p>
        </p:txBody>
      </p:sp>
    </p:spTree>
    <p:extLst>
      <p:ext uri="{BB962C8B-B14F-4D97-AF65-F5344CB8AC3E}">
        <p14:creationId xmlns:p14="http://schemas.microsoft.com/office/powerpoint/2010/main" val="36314542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4B2B11-0C7D-1A9F-1754-1E9F7C3BA4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5932CD-F486-E69E-A2EA-4AC67357A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>
            <a:normAutofit fontScale="90000"/>
          </a:bodyPr>
          <a:lstStyle/>
          <a:p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DeepSeek-R1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通过强化学习激励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LLMs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的推理能力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08BA58F-2AF6-98AA-EE6B-44E06695B44B}"/>
              </a:ext>
            </a:extLst>
          </p:cNvPr>
          <p:cNvSpPr txBox="1"/>
          <p:nvPr/>
        </p:nvSpPr>
        <p:spPr>
          <a:xfrm>
            <a:off x="1178347" y="1147091"/>
            <a:ext cx="9835306" cy="4841967"/>
          </a:xfrm>
          <a:prstGeom prst="rect">
            <a:avLst/>
          </a:prstGeom>
          <a:noFill/>
        </p:spPr>
        <p:txBody>
          <a:bodyPr vert="horz" wrap="square" rtlCol="0" anchor="b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</a:rPr>
              <a:t>DeepSeek-R1-Zero</a:t>
            </a:r>
          </a:p>
          <a:p>
            <a:pPr lvl="0">
              <a:lnSpc>
                <a:spcPct val="130000"/>
              </a:lnSpc>
              <a:spcAft>
                <a:spcPts val="600"/>
              </a:spcAft>
            </a:pPr>
            <a:r>
              <a:rPr lang="en-US" altLang="zh-CN" sz="2400" dirty="0">
                <a:solidFill>
                  <a:srgbClr val="00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·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基于知识工程的 “知识自主习得”目标，采用纯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RL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框架摆脱对人类标注推理轨迹的依赖</a:t>
            </a:r>
            <a:endParaRPr lang="en-US" altLang="zh-CN" sz="2400" dirty="0">
              <a:solidFill>
                <a:srgbClr val="000000"/>
              </a:solidFill>
              <a:latin typeface="Arial"/>
              <a:ea typeface="微软雅黑"/>
            </a:endParaRPr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en-US" altLang="zh-CN" sz="2400" dirty="0">
                <a:solidFill>
                  <a:srgbClr val="00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·</a:t>
            </a:r>
            <a:r>
              <a:rPr lang="zh-CN" altLang="en-US" sz="2400" dirty="0">
                <a:solidFill>
                  <a:srgbClr val="000000"/>
                </a:solidFill>
              </a:rPr>
              <a:t>以 </a:t>
            </a:r>
            <a:r>
              <a:rPr lang="en-US" altLang="zh-CN" sz="2400" dirty="0">
                <a:solidFill>
                  <a:srgbClr val="000000"/>
                </a:solidFill>
              </a:rPr>
              <a:t>DeepSeek-V3 Base</a:t>
            </a:r>
            <a:r>
              <a:rPr lang="zh-CN" altLang="en-US" sz="2400" dirty="0">
                <a:solidFill>
                  <a:srgbClr val="000000"/>
                </a:solidFill>
              </a:rPr>
              <a:t>为初始化模型，采用群体相对策略优化（</a:t>
            </a:r>
            <a:r>
              <a:rPr lang="en-US" altLang="zh-CN" sz="2400" dirty="0">
                <a:solidFill>
                  <a:srgbClr val="000000"/>
                </a:solidFill>
              </a:rPr>
              <a:t>GRPO</a:t>
            </a:r>
            <a:r>
              <a:rPr lang="zh-CN" altLang="en-US" sz="2400" dirty="0">
                <a:solidFill>
                  <a:srgbClr val="000000"/>
                </a:solidFill>
              </a:rPr>
              <a:t>）作为 </a:t>
            </a:r>
            <a:r>
              <a:rPr lang="en-US" altLang="zh-CN" sz="2400" dirty="0">
                <a:solidFill>
                  <a:srgbClr val="000000"/>
                </a:solidFill>
              </a:rPr>
              <a:t>RL </a:t>
            </a:r>
            <a:r>
              <a:rPr lang="zh-CN" altLang="en-US" sz="2400" dirty="0">
                <a:solidFill>
                  <a:srgbClr val="000000"/>
                </a:solidFill>
              </a:rPr>
              <a:t>算法，仅依赖结果的规则化奖励，跳过传统监督微调（</a:t>
            </a:r>
            <a:r>
              <a:rPr lang="en-US" altLang="zh-CN" sz="2400" dirty="0">
                <a:solidFill>
                  <a:srgbClr val="000000"/>
                </a:solidFill>
              </a:rPr>
              <a:t>SFT</a:t>
            </a:r>
            <a:r>
              <a:rPr lang="zh-CN" altLang="en-US" sz="2400" dirty="0">
                <a:solidFill>
                  <a:srgbClr val="000000"/>
                </a:solidFill>
              </a:rPr>
              <a:t>）阶段以避免人类推理模式的限制</a:t>
            </a:r>
            <a:endParaRPr lang="en-US" altLang="zh-CN" sz="2400" dirty="0">
              <a:solidFill>
                <a:srgbClr val="000000"/>
              </a:solidFill>
            </a:endParaRPr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en-US" altLang="zh-CN" sz="2400" dirty="0">
                <a:solidFill>
                  <a:srgbClr val="00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·</a:t>
            </a:r>
            <a:r>
              <a:rPr lang="zh-CN" altLang="en-US" sz="2400" dirty="0">
                <a:solidFill>
                  <a:srgbClr val="000000"/>
                </a:solidFill>
              </a:rPr>
              <a:t>奖励系统包含规则型奖励（输出格式）、模型型奖励（人类偏好）和语言一致性奖励（减少中英混合）</a:t>
            </a:r>
            <a:endParaRPr lang="en-US" altLang="zh-CN" sz="2400" dirty="0">
              <a:solidFill>
                <a:srgbClr val="000000"/>
              </a:solidFill>
            </a:endParaRPr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en-US" altLang="zh-CN" sz="2400" dirty="0">
                <a:solidFill>
                  <a:srgbClr val="00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·</a:t>
            </a:r>
            <a:r>
              <a:rPr lang="zh-CN" altLang="en-US" sz="2400" dirty="0">
                <a:solidFill>
                  <a:srgbClr val="000000"/>
                </a:solidFill>
              </a:rPr>
              <a:t>根据奖励分数计算不同输出的相对优势，更新模型参数</a:t>
            </a:r>
          </a:p>
        </p:txBody>
      </p:sp>
    </p:spTree>
    <p:extLst>
      <p:ext uri="{BB962C8B-B14F-4D97-AF65-F5344CB8AC3E}">
        <p14:creationId xmlns:p14="http://schemas.microsoft.com/office/powerpoint/2010/main" val="695218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A64733-EDF3-AD23-F169-3EBA1A68C9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D02198-8868-0896-C192-969768300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>
            <a:normAutofit fontScale="90000"/>
          </a:bodyPr>
          <a:lstStyle/>
          <a:p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DeepSeek-R1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通过强化学习激励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LLMs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的推理能力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4CCB15E-8871-64CC-0B58-96C10A3F3262}"/>
              </a:ext>
            </a:extLst>
          </p:cNvPr>
          <p:cNvSpPr txBox="1"/>
          <p:nvPr/>
        </p:nvSpPr>
        <p:spPr>
          <a:xfrm>
            <a:off x="1178347" y="1217294"/>
            <a:ext cx="9835306" cy="2833853"/>
          </a:xfrm>
          <a:prstGeom prst="rect">
            <a:avLst/>
          </a:prstGeom>
          <a:noFill/>
        </p:spPr>
        <p:txBody>
          <a:bodyPr vert="horz" wrap="square" rtlCol="0" anchor="b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n-cs"/>
              </a:rPr>
              <a:t>群体相对策略优化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dobe 黑体 Std R" panose="020B0400000000000000" pitchFamily="34" charset="-128"/>
              <a:ea typeface="Adobe 黑体 Std R" panose="020B0400000000000000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n-cs"/>
              </a:rPr>
              <a:t>·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dobe 黑体 Std R" panose="020B0400000000000000" pitchFamily="34" charset="-128"/>
                <a:cs typeface="+mn-cs"/>
              </a:rPr>
              <a:t>Group Relative Policy Optimization, GRPO</a:t>
            </a:r>
          </a:p>
          <a:p>
            <a:pPr lvl="0">
              <a:lnSpc>
                <a:spcPct val="130000"/>
              </a:lnSpc>
              <a:spcAft>
                <a:spcPts val="600"/>
              </a:spcAft>
              <a:defRPr/>
            </a:pPr>
            <a:r>
              <a:rPr lang="en-US" altLang="zh-CN" sz="2400" dirty="0">
                <a:solidFill>
                  <a:srgbClr val="00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·</a:t>
            </a:r>
            <a:r>
              <a:rPr lang="zh-CN" altLang="en-US" sz="2400" dirty="0">
                <a:solidFill>
                  <a:srgbClr val="000000"/>
                </a:solidFill>
                <a:latin typeface="+mj-ea"/>
                <a:ea typeface="+mj-ea"/>
              </a:rPr>
              <a:t>无需训练专门的价值模型，根据不同结果在奖励函数上得分的群体内差异来计算相对优势，作为奖励信号更新模型参数</a:t>
            </a:r>
            <a:endParaRPr lang="en-US" altLang="zh-CN" sz="2400" dirty="0">
              <a:solidFill>
                <a:srgbClr val="000000"/>
              </a:solidFill>
              <a:latin typeface="+mj-ea"/>
              <a:ea typeface="+mj-ea"/>
            </a:endParaRPr>
          </a:p>
          <a:p>
            <a:pPr lvl="0">
              <a:lnSpc>
                <a:spcPct val="130000"/>
              </a:lnSpc>
              <a:spcAft>
                <a:spcPts val="600"/>
              </a:spcAft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n-cs"/>
              </a:rPr>
              <a:t>·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降低训练成本，避免单一价值模型的局限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256498E-DED5-1B45-FDE2-9C76CEFEA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246898"/>
            <a:ext cx="7567995" cy="226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3140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A5C3B1-A166-8629-A50B-209FA14A46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A07F6B-7C77-1FEA-5602-D15C24D9C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>
            <a:normAutofit fontScale="90000"/>
          </a:bodyPr>
          <a:lstStyle/>
          <a:p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DeepSeek-R1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通过强化学习激励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LLMs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的推理能力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3DE44F7-68B7-5FB7-AE05-38683D0757B6}"/>
              </a:ext>
            </a:extLst>
          </p:cNvPr>
          <p:cNvSpPr txBox="1"/>
          <p:nvPr/>
        </p:nvSpPr>
        <p:spPr>
          <a:xfrm>
            <a:off x="1178347" y="1246511"/>
            <a:ext cx="9835306" cy="683970"/>
          </a:xfrm>
          <a:prstGeom prst="rect">
            <a:avLst/>
          </a:prstGeom>
          <a:noFill/>
        </p:spPr>
        <p:txBody>
          <a:bodyPr vert="horz" wrap="square" rtlCol="0" anchor="b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n-cs"/>
              </a:rPr>
              <a:t>DeepSeek-R1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186B4A2-66D4-ABA4-11C5-F45171D42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546" y="2081401"/>
            <a:ext cx="6956712" cy="332024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78DA673-4461-C8DE-7F68-B0D804162003}"/>
              </a:ext>
            </a:extLst>
          </p:cNvPr>
          <p:cNvSpPr txBox="1"/>
          <p:nvPr/>
        </p:nvSpPr>
        <p:spPr>
          <a:xfrm>
            <a:off x="7881977" y="1588496"/>
            <a:ext cx="3836548" cy="3885936"/>
          </a:xfrm>
          <a:prstGeom prst="rect">
            <a:avLst/>
          </a:prstGeom>
          <a:noFill/>
        </p:spPr>
        <p:txBody>
          <a:bodyPr vert="horz" wrap="square" rtlCol="0" anchor="b" anchorCtr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/>
              <a:t>为解决</a:t>
            </a:r>
            <a:r>
              <a:rPr lang="en-US" altLang="zh-CN" sz="2400" dirty="0"/>
              <a:t>Zero</a:t>
            </a:r>
            <a:r>
              <a:rPr lang="zh-CN" altLang="en-US" sz="2400" dirty="0"/>
              <a:t>版本可读性差、泛化性弱的问题，进一步构建多阶段训练流程：先通过少量“对话式推理数据”进行</a:t>
            </a:r>
            <a:r>
              <a:rPr lang="en-US" altLang="zh-CN" sz="2400" dirty="0"/>
              <a:t>RL</a:t>
            </a:r>
            <a:r>
              <a:rPr lang="zh-CN" altLang="en-US" sz="2400" dirty="0"/>
              <a:t>优化，再融入非推理数据进行</a:t>
            </a:r>
            <a:r>
              <a:rPr lang="en-US" altLang="zh-CN" sz="2400" dirty="0"/>
              <a:t>SFT</a:t>
            </a:r>
            <a:r>
              <a:rPr lang="zh-CN" altLang="en-US" sz="2400" dirty="0"/>
              <a:t>，最后通过二次</a:t>
            </a:r>
            <a:r>
              <a:rPr lang="en-US" altLang="zh-CN" sz="2400" dirty="0"/>
              <a:t>RL</a:t>
            </a:r>
            <a:r>
              <a:rPr lang="zh-CN" altLang="en-US" sz="2400" dirty="0"/>
              <a:t>对齐人类偏好，形成最终的</a:t>
            </a:r>
            <a:r>
              <a:rPr lang="en-US" altLang="zh-CN" sz="2400" dirty="0"/>
              <a:t>DeepSeek-R1</a:t>
            </a:r>
            <a:r>
              <a:rPr lang="zh-CN" altLang="en-US" sz="24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8357041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2D6D57-B377-51A7-2E41-800DCC8B6A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1FF589-F2C0-D6C7-B3DC-715B46D3D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>
            <a:normAutofit fontScale="90000"/>
          </a:bodyPr>
          <a:lstStyle/>
          <a:p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DeepSeek-R1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通过强化学习激励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LLMs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的推理能力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C75D38A-1FCF-05E5-34A2-21EEE362E40A}"/>
              </a:ext>
            </a:extLst>
          </p:cNvPr>
          <p:cNvSpPr txBox="1"/>
          <p:nvPr/>
        </p:nvSpPr>
        <p:spPr>
          <a:xfrm>
            <a:off x="913005" y="1273325"/>
            <a:ext cx="2806738" cy="3883371"/>
          </a:xfrm>
          <a:prstGeom prst="rect">
            <a:avLst/>
          </a:prstGeom>
          <a:noFill/>
        </p:spPr>
        <p:txBody>
          <a:bodyPr vert="horz" wrap="square" rtlCol="0" anchor="b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DeepSeek-R1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在多个推理任务上取得优异成绩，在高级竞赛（例如编程竞赛和数学竞赛）中的表现大幅超越人类平均水平，达到专家水准。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2608477-FE36-5DBC-BDDA-58208199E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5499" y="1207581"/>
            <a:ext cx="7318301" cy="421430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C6088EA-6592-7AB1-E239-0F628CF08230}"/>
              </a:ext>
            </a:extLst>
          </p:cNvPr>
          <p:cNvSpPr txBox="1"/>
          <p:nvPr/>
        </p:nvSpPr>
        <p:spPr>
          <a:xfrm>
            <a:off x="838200" y="5598296"/>
            <a:ext cx="7480177" cy="1005147"/>
          </a:xfrm>
          <a:prstGeom prst="rect">
            <a:avLst/>
          </a:prstGeom>
          <a:noFill/>
        </p:spPr>
        <p:txBody>
          <a:bodyPr vert="horz" wrap="square" rtlCol="0" anchor="b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文章得出重要结论</a:t>
            </a:r>
            <a:r>
              <a:rPr lang="zh-CN" altLang="en-US" sz="2400" dirty="0">
                <a:solidFill>
                  <a:srgbClr val="000000"/>
                </a:solidFill>
                <a:latin typeface="Arial"/>
                <a:ea typeface="微软雅黑"/>
              </a:rPr>
              <a:t>：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LLMs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可以在强化学习中自发形成高级推理能力，而无需人工标注的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CoT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数据。</a:t>
            </a:r>
          </a:p>
        </p:txBody>
      </p:sp>
    </p:spTree>
    <p:extLst>
      <p:ext uri="{BB962C8B-B14F-4D97-AF65-F5344CB8AC3E}">
        <p14:creationId xmlns:p14="http://schemas.microsoft.com/office/powerpoint/2010/main" val="19255522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D00D0E-B0D1-1250-88F4-B6777D4C2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2160EA-3824-D986-59CD-A1E637491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>
            <a:normAutofit fontScale="90000"/>
          </a:bodyPr>
          <a:lstStyle/>
          <a:p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DeepSeek-R1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通过强化学习激励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LLMs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的推理能力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CD002A2-41E4-E927-ABAB-1F52393C6D4A}"/>
              </a:ext>
            </a:extLst>
          </p:cNvPr>
          <p:cNvSpPr txBox="1"/>
          <p:nvPr/>
        </p:nvSpPr>
        <p:spPr>
          <a:xfrm>
            <a:off x="1283655" y="1220739"/>
            <a:ext cx="9624689" cy="5147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zh-CN" altLang="en-US" sz="32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优势</a:t>
            </a:r>
            <a:endParaRPr lang="en-US" altLang="zh-CN" sz="3200" b="1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en-US" altLang="zh-CN" sz="2400" dirty="0"/>
              <a:t>1.</a:t>
            </a:r>
            <a:r>
              <a:rPr lang="zh-CN" altLang="en-US" sz="2400" dirty="0"/>
              <a:t>标注成本：可以完全摒弃人工标注的</a:t>
            </a:r>
            <a:r>
              <a:rPr lang="en-US" altLang="zh-CN" sz="2400" dirty="0" err="1"/>
              <a:t>CoT</a:t>
            </a:r>
            <a:r>
              <a:rPr lang="zh-CN" altLang="en-US" sz="2400" dirty="0"/>
              <a:t>数据；</a:t>
            </a:r>
            <a:endParaRPr lang="en-US" altLang="zh-CN" sz="2400" dirty="0"/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en-US" altLang="zh-CN" sz="2400" dirty="0"/>
              <a:t>2.</a:t>
            </a:r>
            <a:r>
              <a:rPr lang="zh-CN" altLang="en-US" sz="2400" dirty="0"/>
              <a:t>模型规模：</a:t>
            </a:r>
            <a:r>
              <a:rPr lang="en-US" altLang="zh-CN" sz="2400" dirty="0"/>
              <a:t>DeepSeek-R1</a:t>
            </a:r>
            <a:r>
              <a:rPr lang="zh-CN" altLang="en-US" sz="2400" dirty="0"/>
              <a:t>蒸馏的小模型也有较好的推理能力；</a:t>
            </a:r>
            <a:endParaRPr lang="en-US" altLang="zh-CN" sz="2400" dirty="0"/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zh-CN" altLang="en-US" sz="32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缺点</a:t>
            </a:r>
            <a:endParaRPr lang="en-US" altLang="zh-CN" sz="3200" b="1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en-US" altLang="zh-CN" sz="2400" dirty="0"/>
              <a:t>1.</a:t>
            </a:r>
            <a:r>
              <a:rPr lang="zh-CN" altLang="en-US" sz="2400" dirty="0"/>
              <a:t>训练成本：训练过程需</a:t>
            </a:r>
            <a:r>
              <a:rPr lang="en-US" altLang="zh-CN" sz="2400" dirty="0"/>
              <a:t>10,400</a:t>
            </a:r>
            <a:r>
              <a:rPr lang="zh-CN" altLang="en-US" sz="2400" dirty="0"/>
              <a:t>步</a:t>
            </a:r>
            <a:r>
              <a:rPr lang="en-US" altLang="zh-CN" sz="2400" dirty="0"/>
              <a:t>GRPO</a:t>
            </a:r>
            <a:r>
              <a:rPr lang="zh-CN" altLang="en-US" sz="2400" dirty="0"/>
              <a:t>迭代，消耗数万</a:t>
            </a:r>
            <a:r>
              <a:rPr lang="en-US" altLang="zh-CN" sz="2400" dirty="0"/>
              <a:t>GPU</a:t>
            </a:r>
            <a:r>
              <a:rPr lang="zh-CN" altLang="en-US" sz="2400" dirty="0"/>
              <a:t>小时；</a:t>
            </a:r>
            <a:endParaRPr lang="en-US" altLang="zh-CN" sz="2400" dirty="0"/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en-US" altLang="zh-CN" sz="2400" dirty="0"/>
              <a:t>2.</a:t>
            </a:r>
            <a:r>
              <a:rPr lang="zh-CN" altLang="en-US" sz="2400" dirty="0"/>
              <a:t>复杂任务：非结构化任务（如文学分析、写作）难以构建规则化奖励，导致纯 </a:t>
            </a:r>
            <a:r>
              <a:rPr lang="en-US" altLang="zh-CN" sz="2400" dirty="0"/>
              <a:t>RL </a:t>
            </a:r>
            <a:r>
              <a:rPr lang="zh-CN" altLang="en-US" sz="2400" dirty="0"/>
              <a:t>无法直接应用；</a:t>
            </a:r>
            <a:endParaRPr lang="en-US" altLang="zh-CN" sz="2400" dirty="0"/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en-US" altLang="zh-CN" sz="2400" dirty="0"/>
              <a:t>3.</a:t>
            </a:r>
            <a:r>
              <a:rPr lang="zh-CN" altLang="en-US" sz="2400" dirty="0"/>
              <a:t> </a:t>
            </a:r>
            <a:r>
              <a:rPr lang="en-US" altLang="zh-CN" sz="2400" dirty="0"/>
              <a:t>token</a:t>
            </a:r>
            <a:r>
              <a:rPr lang="zh-CN" altLang="en-US" sz="2400" dirty="0"/>
              <a:t>效率：对于简单任务，可能花费过多</a:t>
            </a:r>
            <a:r>
              <a:rPr lang="en-US" altLang="zh-CN" sz="2400" dirty="0"/>
              <a:t>token</a:t>
            </a:r>
            <a:r>
              <a:rPr lang="zh-CN" altLang="en-US" sz="2400" dirty="0"/>
              <a:t>进行思考表现为模型“想太多”。</a:t>
            </a:r>
          </a:p>
        </p:txBody>
      </p:sp>
    </p:spTree>
    <p:extLst>
      <p:ext uri="{BB962C8B-B14F-4D97-AF65-F5344CB8AC3E}">
        <p14:creationId xmlns:p14="http://schemas.microsoft.com/office/powerpoint/2010/main" val="15450640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83591C-B243-3BFC-CA52-6FA5CDEE0A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43569D-62E5-A6B8-A2C1-035233F92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未来工作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BCC11E4-6F87-8B09-79F8-AD15DFCCE9BB}"/>
              </a:ext>
            </a:extLst>
          </p:cNvPr>
          <p:cNvSpPr txBox="1"/>
          <p:nvPr/>
        </p:nvSpPr>
        <p:spPr>
          <a:xfrm>
            <a:off x="1178347" y="1259009"/>
            <a:ext cx="9835306" cy="5000087"/>
          </a:xfrm>
          <a:prstGeom prst="rect">
            <a:avLst/>
          </a:prstGeom>
          <a:noFill/>
        </p:spPr>
        <p:txBody>
          <a:bodyPr vert="horz" wrap="square" rtlCol="0" anchor="b" anchorCtr="0">
            <a:spAutoFit/>
          </a:bodyPr>
          <a:lstStyle/>
          <a:p>
            <a:pPr lvl="0">
              <a:lnSpc>
                <a:spcPct val="130000"/>
              </a:lnSpc>
              <a:spcAft>
                <a:spcPts val="600"/>
              </a:spcAft>
            </a:pPr>
            <a:r>
              <a:rPr lang="en-US" altLang="zh-CN" sz="2400" dirty="0">
                <a:solidFill>
                  <a:srgbClr val="00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·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构建 “知识图谱辅助的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CoT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自动生成”框架，利用领域知识图谱自动生成结构化推理链示例，减少人工标注成本，同时通过图谱的实体关联约束推理链逻辑，降低“伪正确”比例；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  <a:p>
            <a:pPr lvl="0">
              <a:lnSpc>
                <a:spcPct val="130000"/>
              </a:lnSpc>
              <a:spcAft>
                <a:spcPts val="600"/>
              </a:spcAft>
            </a:pPr>
            <a:r>
              <a:rPr lang="en-US" altLang="zh-CN" sz="2400" dirty="0">
                <a:solidFill>
                  <a:srgbClr val="00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·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设计“多模式验证器”提升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DeepSeek-R1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的奖励可靠性，对非结构化任务，结合文本语义相似度与符号逻辑验证（如事实一致性检测）构建混合奖励，避免单一验证器的局限性；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  <a:p>
            <a:pPr lvl="0">
              <a:lnSpc>
                <a:spcPct val="130000"/>
              </a:lnSpc>
              <a:spcAft>
                <a:spcPts val="600"/>
              </a:spcAft>
            </a:pPr>
            <a:r>
              <a:rPr lang="en-US" altLang="zh-CN" sz="2400" dirty="0">
                <a:solidFill>
                  <a:srgbClr val="00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·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探索 “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CoT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-RL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协同训练”方案，将 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CoT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的显式推理链作为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RL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的初始策略引导，减少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DeepSeek-R1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的探索步数，同时通过知识蒸馏时的 “推理策略蒸馏”（而非仅结果对齐），提升小模型的推理能力保留率，实现高效且低成本的推理增强。</a:t>
            </a:r>
            <a:endParaRPr lang="zh-CN" alt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76145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82E341-2635-1B95-61C4-090229EA6A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9AD1A9-F41C-6B23-C416-2B4B3EBB9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参考文献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E0587D7-2B54-9785-3CDD-7FF5B1642E89}"/>
              </a:ext>
            </a:extLst>
          </p:cNvPr>
          <p:cNvSpPr txBox="1"/>
          <p:nvPr/>
        </p:nvSpPr>
        <p:spPr>
          <a:xfrm>
            <a:off x="1194334" y="1458683"/>
            <a:ext cx="9803331" cy="3567772"/>
          </a:xfrm>
          <a:prstGeom prst="rect">
            <a:avLst/>
          </a:prstGeom>
          <a:noFill/>
        </p:spPr>
        <p:txBody>
          <a:bodyPr vert="horz" wrap="square" rtlCol="0" anchor="b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n-cs"/>
              </a:rPr>
              <a:t>·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Wei J, Wang X, Schuurmans D, et al. Chain-of-thought prompting elicits reasoning in large language models[J]. Advances in neural information processing systems, 2022, 35: 24824-24837.</a:t>
            </a: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n-cs"/>
              </a:rPr>
              <a:t>·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Guo D, Yang D, Zhang H, et al. Deepseek-r1 incentivizes reasoning in 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llms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 through reinforcement learning[J]. Nature, 2025, 645(8081): 633-638.</a:t>
            </a:r>
          </a:p>
          <a:p>
            <a:pPr marL="0" marR="0" lvl="0" indent="0" algn="l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n-cs"/>
              </a:rPr>
              <a:t>·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哔哩哔哩番剧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.Re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：从零开始的异世界生活 新编集版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Adobe 黑体 Std R" panose="020B0400000000000000" pitchFamily="34" charset="-128"/>
                <a:cs typeface="Times New Roman" panose="02020603050405020304" pitchFamily="18" charset="0"/>
              </a:rPr>
              <a:t>[EB/OL].(2025-10-23)[2025-10-23]. https://www.bilibili.com/bangumi/play/ep307065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微软雅黑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4771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555" y="358903"/>
            <a:ext cx="4265218" cy="900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C709DEB-5C86-23C7-50CD-99816363F928}"/>
              </a:ext>
            </a:extLst>
          </p:cNvPr>
          <p:cNvSpPr/>
          <p:nvPr/>
        </p:nvSpPr>
        <p:spPr>
          <a:xfrm>
            <a:off x="1782502" y="2472114"/>
            <a:ext cx="8626994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6600" b="1" cap="none" spc="600" dirty="0">
                <a:ln w="38100">
                  <a:solidFill>
                    <a:schemeClr val="accent6">
                      <a:lumMod val="50000"/>
                    </a:schemeClr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</a:rPr>
              <a:t>感谢各位老师和同学！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AA899E8-CA15-BBFD-2F45-879299248C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3264" y="479471"/>
            <a:ext cx="5145470" cy="1079086"/>
          </a:xfrm>
          <a:prstGeom prst="rect">
            <a:avLst/>
          </a:prstGeom>
        </p:spPr>
      </p:pic>
      <p:sp>
        <p:nvSpPr>
          <p:cNvPr id="4" name="副标题 2">
            <a:extLst>
              <a:ext uri="{FF2B5EF4-FFF2-40B4-BE49-F238E27FC236}">
                <a16:creationId xmlns:a16="http://schemas.microsoft.com/office/drawing/2014/main" id="{D68B4912-BEAD-8133-5714-4BD75D08C74B}"/>
              </a:ext>
            </a:extLst>
          </p:cNvPr>
          <p:cNvSpPr txBox="1">
            <a:spLocks/>
          </p:cNvSpPr>
          <p:nvPr/>
        </p:nvSpPr>
        <p:spPr>
          <a:xfrm>
            <a:off x="7010465" y="5235017"/>
            <a:ext cx="3524696" cy="197082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报告人：宋泰霖</a:t>
            </a:r>
            <a:endParaRPr lang="en-US" altLang="zh-CN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0" indent="0" algn="ctr">
              <a:buNone/>
            </a:pPr>
            <a:r>
              <a:rPr lang="en-US" altLang="zh-CN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2025</a:t>
            </a:r>
            <a:r>
              <a:rPr lang="zh-CN" altLang="en-US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年</a:t>
            </a:r>
            <a:r>
              <a:rPr lang="en-US" altLang="zh-CN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11</a:t>
            </a:r>
            <a:r>
              <a:rPr lang="zh-CN" altLang="en-US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月</a:t>
            </a:r>
            <a:r>
              <a:rPr lang="en-US" altLang="zh-CN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11</a:t>
            </a:r>
            <a:r>
              <a:rPr lang="zh-CN" altLang="en-US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3960416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630AFA-2C64-D3A2-7CB4-15C6287E6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EA1C9D-4E1D-3A31-422F-43E128494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lang="zh-CN" altLang="en-US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传统</a:t>
            </a:r>
            <a:r>
              <a:rPr lang="en-US" altLang="zh-CN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LLMs</a:t>
            </a:r>
            <a:r>
              <a:rPr lang="zh-CN" altLang="en-US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思维能力瓶颈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FF51871-DEBB-1FAE-B8B9-4C249D091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489" y="2062217"/>
            <a:ext cx="4913256" cy="415622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554D02F-114D-4965-35F3-82AD696243E2}"/>
              </a:ext>
            </a:extLst>
          </p:cNvPr>
          <p:cNvSpPr txBox="1"/>
          <p:nvPr/>
        </p:nvSpPr>
        <p:spPr>
          <a:xfrm>
            <a:off x="909488" y="1406587"/>
            <a:ext cx="10444311" cy="525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/>
              <a:t>传统</a:t>
            </a:r>
            <a:r>
              <a:rPr lang="en-US" altLang="zh-CN" sz="2400" dirty="0"/>
              <a:t>LLMs</a:t>
            </a:r>
            <a:r>
              <a:rPr lang="zh-CN" altLang="en-US" sz="2400" dirty="0"/>
              <a:t>聚焦于对输入的表面语义匹配，而无法真正理解问题的解答逻辑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C26A78B-F7CC-3BE2-2162-8EA1029EBC29}"/>
              </a:ext>
            </a:extLst>
          </p:cNvPr>
          <p:cNvSpPr txBox="1"/>
          <p:nvPr/>
        </p:nvSpPr>
        <p:spPr>
          <a:xfrm>
            <a:off x="6369257" y="2316647"/>
            <a:ext cx="4752985" cy="1965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/>
              <a:t>例如，传统</a:t>
            </a:r>
            <a:r>
              <a:rPr lang="en-US" altLang="zh-CN" sz="2400" dirty="0"/>
              <a:t>LLMs</a:t>
            </a:r>
            <a:r>
              <a:rPr lang="zh-CN" altLang="en-US" sz="2400" dirty="0"/>
              <a:t>在遇到数学计算、逻辑推理等问题时，会直接给出错误答案，其本质是</a:t>
            </a:r>
            <a:r>
              <a:rPr lang="en-US" altLang="zh-CN" sz="2400" dirty="0"/>
              <a:t>LLMs</a:t>
            </a:r>
            <a:r>
              <a:rPr lang="zh-CN" altLang="en-US" sz="2400" dirty="0"/>
              <a:t>缺乏分步骤运算的思维逻辑</a:t>
            </a:r>
          </a:p>
        </p:txBody>
      </p:sp>
    </p:spTree>
    <p:extLst>
      <p:ext uri="{BB962C8B-B14F-4D97-AF65-F5344CB8AC3E}">
        <p14:creationId xmlns:p14="http://schemas.microsoft.com/office/powerpoint/2010/main" val="3901201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>
            <a:extLst>
              <a:ext uri="{FF2B5EF4-FFF2-40B4-BE49-F238E27FC236}">
                <a16:creationId xmlns:a16="http://schemas.microsoft.com/office/drawing/2014/main" id="{D687635A-A148-D52C-8F1F-401EAA5B8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008" y="0"/>
            <a:ext cx="11376991" cy="1021543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如何提升推理能力：思维链（</a:t>
            </a:r>
            <a:r>
              <a:rPr lang="en-US" altLang="zh-CN" dirty="0" err="1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CoT</a:t>
            </a:r>
            <a:r>
              <a:rPr lang="zh-CN" altLang="en-US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）</a:t>
            </a:r>
            <a:endParaRPr lang="zh-CN" altLang="en-US" dirty="0">
              <a:latin typeface="Adobe 黑体 Std R" panose="020B0400000000000000" pitchFamily="34" charset="-128"/>
              <a:ea typeface="Adobe 黑体 Std R" panose="020B0400000000000000" pitchFamily="34" charset="-128"/>
              <a:cs typeface="DejaVu Sans Mono" panose="020B0609030804020204" pitchFamily="49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1AB88E8-67D9-D05C-EFE2-C6F9F94F78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250" y="1621715"/>
            <a:ext cx="883465" cy="92864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CC47D50-B27D-18FE-84C7-ACF45EDCA3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48870" y="1217885"/>
            <a:ext cx="792385" cy="792385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1459C3D3-B523-6A3C-D9BA-CE01543B007A}"/>
              </a:ext>
            </a:extLst>
          </p:cNvPr>
          <p:cNvSpPr txBox="1"/>
          <p:nvPr/>
        </p:nvSpPr>
        <p:spPr>
          <a:xfrm>
            <a:off x="4057096" y="1414022"/>
            <a:ext cx="72735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0070C0"/>
                </a:solidFill>
              </a:rPr>
              <a:t>昂 蕾姆不能和你一起逃跑因为未来的话题 必须要笑着聊吧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53FAE33-8EA8-2678-E063-2EEC990D8FFB}"/>
              </a:ext>
            </a:extLst>
          </p:cNvPr>
          <p:cNvSpPr txBox="1"/>
          <p:nvPr/>
        </p:nvSpPr>
        <p:spPr>
          <a:xfrm>
            <a:off x="1726448" y="1885981"/>
            <a:ext cx="71909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但是做什么都没有用根本毫无办法 只有放弃这条路 才能走通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03486C5-2C31-409A-4C11-DACE3A27308D}"/>
              </a:ext>
            </a:extLst>
          </p:cNvPr>
          <p:cNvSpPr txBox="1"/>
          <p:nvPr/>
        </p:nvSpPr>
        <p:spPr>
          <a:xfrm>
            <a:off x="3080551" y="2357940"/>
            <a:ext cx="7759084" cy="2453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rgbClr val="0070C0"/>
                </a:solidFill>
              </a:rPr>
              <a:t>蕾姆的时间一直处于停止 在那场大火的晚上从除了姐姐失去一切的那个夜晚起 蕾姆的时间就一直处于停止停止的时间  冻结的内心   是昴甜美地融化了它  温柔地让它转动起来那个瞬间  那个早上  蕾姆有多么得到救赎  蕾姆有多么的开心 就算是昴  也一定不明白  所以蕾姆相信你不管发生过怎样痛苦难过的事  就算是昴会失败 就算是全世界的任何人都不相信昴  昴自己也不相信自己的话  蕾姆也相信你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5F181D81-39B3-8E26-FF6A-E6E783B08A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34416" y="2636615"/>
            <a:ext cx="792385" cy="792385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BCE4CD96-26D3-8B21-B9FE-28054F4DD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250" y="4645432"/>
            <a:ext cx="883465" cy="928642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EDA2FC40-D54F-4414-4C68-35E0C612FCC8}"/>
              </a:ext>
            </a:extLst>
          </p:cNvPr>
          <p:cNvSpPr txBox="1"/>
          <p:nvPr/>
        </p:nvSpPr>
        <p:spPr>
          <a:xfrm>
            <a:off x="1726447" y="4909698"/>
            <a:ext cx="71909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能帮帮我吗  我独自一人 什么都做不到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8C31B49-FB81-8DC9-504F-8A8E11DCFDAB}"/>
              </a:ext>
            </a:extLst>
          </p:cNvPr>
          <p:cNvSpPr txBox="1"/>
          <p:nvPr/>
        </p:nvSpPr>
        <p:spPr>
          <a:xfrm>
            <a:off x="5097616" y="5665455"/>
            <a:ext cx="19503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哈哈哈</a:t>
            </a:r>
            <a:r>
              <a:rPr lang="zh-CN" altLang="en-US" sz="2000" dirty="0">
                <a:solidFill>
                  <a:srgbClr val="0070C0"/>
                </a:solidFill>
              </a:rPr>
              <a:t>哈哈哈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803D2A75-ED3B-8698-5069-21CAC8155C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0093" y="5469317"/>
            <a:ext cx="792385" cy="792385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438B8CBE-8902-A74F-AEA1-E5407AF8A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2776" y="5401189"/>
            <a:ext cx="883465" cy="928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364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720E2F-382C-B450-E373-1E6309F362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EA9173-250E-6C62-086C-67FB48EFE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如何提升推理能力：思维链（</a:t>
            </a:r>
            <a:r>
              <a:rPr kumimoji="0" lang="en-US" altLang="zh-CN" sz="40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CoT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）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EACCAFD-F660-602B-A99B-8799AD81EC5A}"/>
              </a:ext>
            </a:extLst>
          </p:cNvPr>
          <p:cNvSpPr txBox="1"/>
          <p:nvPr/>
        </p:nvSpPr>
        <p:spPr>
          <a:xfrm>
            <a:off x="5940551" y="1971247"/>
            <a:ext cx="5489449" cy="1962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/>
              <a:t>我们可以顺理成章​地想到，人工标注一个由“输入 </a:t>
            </a:r>
            <a:r>
              <a:rPr lang="en-US" altLang="zh-CN" sz="2400" dirty="0"/>
              <a:t>- </a:t>
            </a:r>
            <a:r>
              <a:rPr lang="zh-CN" altLang="en-US" sz="2400" dirty="0"/>
              <a:t>思维链 </a:t>
            </a:r>
            <a:r>
              <a:rPr lang="en-US" altLang="zh-CN" sz="2400" dirty="0"/>
              <a:t>- </a:t>
            </a:r>
            <a:r>
              <a:rPr lang="zh-CN" altLang="en-US" sz="2400" dirty="0"/>
              <a:t>输出”三元组构成的数据集对</a:t>
            </a:r>
            <a:r>
              <a:rPr lang="en-US" altLang="zh-CN" sz="2400" dirty="0"/>
              <a:t>LLMs</a:t>
            </a:r>
            <a:r>
              <a:rPr lang="zh-CN" altLang="en-US" sz="2400" dirty="0"/>
              <a:t>从头开始训练，使模型具备生成中间推理步骤的能力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01BBD5E-045A-7650-613A-BD5C0AC79379}"/>
              </a:ext>
            </a:extLst>
          </p:cNvPr>
          <p:cNvSpPr txBox="1"/>
          <p:nvPr/>
        </p:nvSpPr>
        <p:spPr>
          <a:xfrm>
            <a:off x="838200" y="1255878"/>
            <a:ext cx="10444311" cy="533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思维链（</a:t>
            </a:r>
            <a:r>
              <a:rPr lang="en-US" altLang="zh-CN" sz="24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Chain of Thought</a:t>
            </a:r>
            <a:r>
              <a:rPr lang="zh-CN" altLang="en-US" sz="24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）：</a:t>
            </a:r>
            <a:r>
              <a:rPr lang="zh-CN" altLang="en-US" sz="2400" dirty="0"/>
              <a:t>问题到结果的中间推理步骤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681340D-62A0-72DF-F9F9-C3AF499179BF}"/>
              </a:ext>
            </a:extLst>
          </p:cNvPr>
          <p:cNvSpPr txBox="1"/>
          <p:nvPr/>
        </p:nvSpPr>
        <p:spPr>
          <a:xfrm>
            <a:off x="5940551" y="4238855"/>
            <a:ext cx="5489449" cy="1482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/>
              <a:t>但是，随着</a:t>
            </a:r>
            <a:r>
              <a:rPr lang="en-US" altLang="zh-CN" sz="2400" dirty="0"/>
              <a:t>LLMs</a:t>
            </a:r>
            <a:r>
              <a:rPr lang="zh-CN" altLang="en-US" sz="2400" dirty="0"/>
              <a:t>参数量的日益增大，标注一个大规模推理数据集所需的成本也会水涨船高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FE0D05E-AA5D-1BAF-A92C-E5E6D39D9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100" y="1878164"/>
            <a:ext cx="5114987" cy="463945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74A597CB-0494-0481-EC5D-DBE2E0856E94}"/>
              </a:ext>
            </a:extLst>
          </p:cNvPr>
          <p:cNvSpPr txBox="1"/>
          <p:nvPr/>
        </p:nvSpPr>
        <p:spPr>
          <a:xfrm>
            <a:off x="5603022" y="5995171"/>
            <a:ext cx="2145791" cy="522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dirty="0" err="1"/>
              <a:t>NeurIPS</a:t>
            </a:r>
            <a:r>
              <a:rPr lang="en-US" altLang="zh-CN" sz="2400" dirty="0"/>
              <a:t> 2022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24521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642AD0-481A-4BEC-33BD-48D1FD12C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A8B4A2-C14D-0813-BB89-EBFD5832A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思维链提示激发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LLMs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推理能力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1C36195-C80A-2D12-609C-6AE4B02470B7}"/>
              </a:ext>
            </a:extLst>
          </p:cNvPr>
          <p:cNvSpPr txBox="1"/>
          <p:nvPr/>
        </p:nvSpPr>
        <p:spPr>
          <a:xfrm>
            <a:off x="838200" y="1360132"/>
            <a:ext cx="5257800" cy="2925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思维链提示：</a:t>
            </a:r>
            <a:r>
              <a:rPr lang="zh-CN" altLang="en-US" sz="2400" dirty="0"/>
              <a:t>基于知识工程的 “显式知识表示”思想，通过</a:t>
            </a:r>
            <a:r>
              <a:rPr lang="en-US" altLang="zh-CN" sz="2400" dirty="0"/>
              <a:t>few-shot prompting</a:t>
            </a:r>
            <a:r>
              <a:rPr lang="zh-CN" altLang="en-US" sz="2400" dirty="0"/>
              <a:t>（少样本提示）向</a:t>
            </a:r>
            <a:r>
              <a:rPr lang="en-US" altLang="zh-CN" sz="2400" dirty="0"/>
              <a:t>LLMs</a:t>
            </a:r>
            <a:r>
              <a:rPr lang="zh-CN" altLang="en-US" sz="2400" dirty="0"/>
              <a:t>注入 “逐步推理”的知识应用模式，其表现为“输入 </a:t>
            </a:r>
            <a:r>
              <a:rPr lang="en-US" altLang="zh-CN" sz="2400" dirty="0"/>
              <a:t>- </a:t>
            </a:r>
            <a:r>
              <a:rPr lang="zh-CN" altLang="en-US" sz="2400" dirty="0"/>
              <a:t>思维链 </a:t>
            </a:r>
            <a:r>
              <a:rPr lang="en-US" altLang="zh-CN" sz="2400" dirty="0"/>
              <a:t>- </a:t>
            </a:r>
            <a:r>
              <a:rPr lang="zh-CN" altLang="en-US" sz="2400" dirty="0"/>
              <a:t>输出” 三元组，让</a:t>
            </a:r>
            <a:r>
              <a:rPr lang="en-US" altLang="zh-CN" sz="2400" dirty="0"/>
              <a:t>LLMs</a:t>
            </a:r>
            <a:r>
              <a:rPr lang="zh-CN" altLang="en-US" sz="2400" dirty="0"/>
              <a:t>模拟人类分步推理过程。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54F9BBF-3A98-E219-A67D-480E8977D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541808"/>
            <a:ext cx="2852112" cy="191212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C16A15A1-8DB7-28CB-A66F-B6AF7DD8E4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0312" y="5303949"/>
            <a:ext cx="3081514" cy="102154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4CB2A80-6144-31FB-1A90-AD5D913493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5350" y="1220830"/>
            <a:ext cx="4828450" cy="47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550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FE5899-9D69-921B-0AB8-92B2A9FBC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A1F135-0621-8A57-A352-24AF9E61A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思维链提示激发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LLMs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推理能力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BB51F3E-CBCD-C9FD-345F-05FAE3AB0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291" y="2334827"/>
            <a:ext cx="4900935" cy="390783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EF20734-C073-19EB-2462-4A6AE56C6D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2297" y="1366550"/>
            <a:ext cx="2950346" cy="474447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1FF4204-A6D3-A124-F872-625D8CAAC074}"/>
              </a:ext>
            </a:extLst>
          </p:cNvPr>
          <p:cNvSpPr txBox="1"/>
          <p:nvPr/>
        </p:nvSpPr>
        <p:spPr>
          <a:xfrm>
            <a:off x="926978" y="1242262"/>
            <a:ext cx="5047694" cy="1002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/>
              <a:t>不止数学计算，思维链提示还可应用在文本常识推理、符号推理中。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045E61C-96F3-48BB-7466-F2497CEADACD}"/>
              </a:ext>
            </a:extLst>
          </p:cNvPr>
          <p:cNvSpPr txBox="1"/>
          <p:nvPr/>
        </p:nvSpPr>
        <p:spPr>
          <a:xfrm>
            <a:off x="9050784" y="1242262"/>
            <a:ext cx="2587841" cy="3405804"/>
          </a:xfrm>
          <a:prstGeom prst="rect">
            <a:avLst/>
          </a:prstGeom>
          <a:noFill/>
        </p:spPr>
        <p:txBody>
          <a:bodyPr vert="horz" wrap="square" rtlCol="0" anchor="b" anchorCtr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/>
              <a:t>实验发现，无需微调，仅通过在提示中提供少量思维链示例，即可激发足够规模模型（</a:t>
            </a:r>
            <a:r>
              <a:rPr lang="en-US" altLang="zh-CN" sz="2400" dirty="0"/>
              <a:t>≥100B</a:t>
            </a:r>
            <a:r>
              <a:rPr lang="zh-CN" altLang="en-US" sz="2400" dirty="0"/>
              <a:t>）的推理能力。</a:t>
            </a:r>
          </a:p>
        </p:txBody>
      </p:sp>
    </p:spTree>
    <p:extLst>
      <p:ext uri="{BB962C8B-B14F-4D97-AF65-F5344CB8AC3E}">
        <p14:creationId xmlns:p14="http://schemas.microsoft.com/office/powerpoint/2010/main" val="3554833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14C600-67A4-E125-3859-DA1AD94DCD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76046E-3BC9-C773-341C-F4BD64A98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思维链提示</a:t>
            </a:r>
            <a:r>
              <a:rPr lang="zh-CN" altLang="en-US" dirty="0">
                <a:solidFill>
                  <a:srgbClr val="00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的优缺点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645CC4C-B78B-8D40-C133-D7B675CB3A6A}"/>
              </a:ext>
            </a:extLst>
          </p:cNvPr>
          <p:cNvSpPr txBox="1"/>
          <p:nvPr/>
        </p:nvSpPr>
        <p:spPr>
          <a:xfrm>
            <a:off x="1283655" y="1220739"/>
            <a:ext cx="9624689" cy="4744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zh-CN" altLang="en-US" sz="32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优势</a:t>
            </a:r>
            <a:endParaRPr lang="en-US" altLang="zh-CN" sz="3200" b="1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en-US" altLang="zh-CN" sz="2400" dirty="0"/>
              <a:t>1.</a:t>
            </a:r>
            <a:r>
              <a:rPr lang="zh-CN" altLang="en-US" sz="2400" dirty="0"/>
              <a:t>标注成本：相比大数据集从头训练减少了人类标注成本；</a:t>
            </a:r>
            <a:endParaRPr lang="en-US" altLang="zh-CN" sz="2400" dirty="0"/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en-US" altLang="zh-CN" sz="2400" dirty="0"/>
              <a:t>2.</a:t>
            </a:r>
            <a:r>
              <a:rPr lang="zh-CN" altLang="en-US" sz="2400" dirty="0"/>
              <a:t>可解释性：通过思维链展示</a:t>
            </a:r>
            <a:r>
              <a:rPr lang="en-US" altLang="zh-CN" sz="2400" dirty="0"/>
              <a:t>LLMs</a:t>
            </a:r>
            <a:r>
              <a:rPr lang="zh-CN" altLang="en-US" sz="2400" dirty="0"/>
              <a:t>的推理过程；</a:t>
            </a:r>
            <a:endParaRPr lang="en-US" altLang="zh-CN" sz="2400" dirty="0"/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en-US" altLang="zh-CN" sz="2400" dirty="0"/>
              <a:t>3.</a:t>
            </a:r>
            <a:r>
              <a:rPr lang="zh-CN" altLang="en-US" sz="2400" dirty="0"/>
              <a:t>通用性：在数学计算、常识推理、符号推理上均有较大提升。</a:t>
            </a:r>
            <a:endParaRPr lang="en-US" altLang="zh-CN" sz="2400" dirty="0"/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zh-CN" altLang="en-US" sz="32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缺点</a:t>
            </a:r>
            <a:endParaRPr lang="en-US" altLang="zh-CN" sz="3200" b="1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en-US" altLang="zh-CN" sz="2400" dirty="0"/>
              <a:t>1.</a:t>
            </a:r>
            <a:r>
              <a:rPr lang="zh-CN" altLang="en-US" sz="2400" dirty="0"/>
              <a:t>标注成本：仍然需要对输入提示人工标注少量思维链；</a:t>
            </a:r>
            <a:endParaRPr lang="en-US" altLang="zh-CN" sz="2400" dirty="0"/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en-US" altLang="zh-CN" sz="2400" dirty="0"/>
              <a:t>2.</a:t>
            </a:r>
            <a:r>
              <a:rPr lang="zh-CN" altLang="en-US" sz="2400" dirty="0"/>
              <a:t>推理链不可控：无法监控模型推理过程中间步骤的正确性；</a:t>
            </a:r>
            <a:endParaRPr lang="en-US" altLang="zh-CN" sz="2400" dirty="0"/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en-US" altLang="zh-CN" sz="2400" dirty="0"/>
              <a:t>3.</a:t>
            </a:r>
            <a:r>
              <a:rPr lang="zh-CN" altLang="en-US" sz="2400" dirty="0"/>
              <a:t>模型规模限制：小参数量模型几乎无法获得有效推理能力。</a:t>
            </a:r>
          </a:p>
        </p:txBody>
      </p:sp>
    </p:spTree>
    <p:extLst>
      <p:ext uri="{BB962C8B-B14F-4D97-AF65-F5344CB8AC3E}">
        <p14:creationId xmlns:p14="http://schemas.microsoft.com/office/powerpoint/2010/main" val="1247693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454489-985E-D512-23B1-EB70B95141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>
            <a:extLst>
              <a:ext uri="{FF2B5EF4-FFF2-40B4-BE49-F238E27FC236}">
                <a16:creationId xmlns:a16="http://schemas.microsoft.com/office/drawing/2014/main" id="{5A970BC6-ADB7-E412-9769-0321B2DC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如何提升推理能力：强化学习（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RL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）</a:t>
            </a:r>
            <a:endParaRPr lang="zh-CN" altLang="en-US" dirty="0">
              <a:latin typeface="Adobe 黑体 Std R" panose="020B0400000000000000" pitchFamily="34" charset="-128"/>
              <a:ea typeface="Adobe 黑体 Std R" panose="020B0400000000000000" pitchFamily="34" charset="-128"/>
              <a:cs typeface="DejaVu Sans Mono" panose="020B0609030804020204" pitchFamily="49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7D2787D-2564-D513-DB8F-1ACCC3227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789" y="1543588"/>
            <a:ext cx="883465" cy="92864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627F3EA-852E-C8A6-241A-10FC490F52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48870" y="1217885"/>
            <a:ext cx="792385" cy="792385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EC777212-45AE-140B-6C3D-7F08F65E88E2}"/>
              </a:ext>
            </a:extLst>
          </p:cNvPr>
          <p:cNvSpPr txBox="1"/>
          <p:nvPr/>
        </p:nvSpPr>
        <p:spPr>
          <a:xfrm>
            <a:off x="4057096" y="1414022"/>
            <a:ext cx="72735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0070C0"/>
                </a:solidFill>
              </a:rPr>
              <a:t>昂 蕾姆不能和你一起逃跑因为未来的话题 必须要笑着聊吧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368B6DF-0193-4A85-CA28-F69BF7E94F33}"/>
              </a:ext>
            </a:extLst>
          </p:cNvPr>
          <p:cNvSpPr txBox="1"/>
          <p:nvPr/>
        </p:nvSpPr>
        <p:spPr>
          <a:xfrm>
            <a:off x="1726447" y="1925814"/>
            <a:ext cx="71909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无论多努力 都拯救不了任何人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3DF54E8-6B0A-4E30-CD03-D712B7B2A715}"/>
              </a:ext>
            </a:extLst>
          </p:cNvPr>
          <p:cNvSpPr txBox="1"/>
          <p:nvPr/>
        </p:nvSpPr>
        <p:spPr>
          <a:xfrm>
            <a:off x="6436310" y="2342853"/>
            <a:ext cx="4412202" cy="452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rgbClr val="0070C0"/>
                </a:solidFill>
              </a:rPr>
              <a:t>有蕾姆在被昂拯救的蕾姆 就在你面前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968D483F-164C-DF91-EB56-EB67E43295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48870" y="2163245"/>
            <a:ext cx="792385" cy="792385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8080D2B5-0278-0AB2-265E-E17D51D985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250" y="4645432"/>
            <a:ext cx="883465" cy="928642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D9E8D639-06AE-576B-FFCA-FE165D962ECA}"/>
              </a:ext>
            </a:extLst>
          </p:cNvPr>
          <p:cNvSpPr txBox="1"/>
          <p:nvPr/>
        </p:nvSpPr>
        <p:spPr>
          <a:xfrm>
            <a:off x="1726447" y="4967221"/>
            <a:ext cx="71909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能帮帮我吗  我独自一人 什么都做不到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CF2FC03-2332-6424-0B0F-1C8EFBCB6C6F}"/>
              </a:ext>
            </a:extLst>
          </p:cNvPr>
          <p:cNvSpPr txBox="1"/>
          <p:nvPr/>
        </p:nvSpPr>
        <p:spPr>
          <a:xfrm>
            <a:off x="5097616" y="5665455"/>
            <a:ext cx="19503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哈哈哈</a:t>
            </a:r>
            <a:r>
              <a:rPr lang="zh-CN" altLang="en-US" sz="2000" dirty="0">
                <a:solidFill>
                  <a:srgbClr val="0070C0"/>
                </a:solidFill>
              </a:rPr>
              <a:t>哈哈哈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B6591533-92AD-5140-4516-C45B1B146B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0093" y="5469317"/>
            <a:ext cx="792385" cy="792385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EFCEA1FD-4152-361C-1F4A-0A6AB6EAC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2776" y="5401189"/>
            <a:ext cx="883465" cy="92864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09C1D089-340E-1A5B-7BD9-564D19FB3E27}"/>
              </a:ext>
            </a:extLst>
          </p:cNvPr>
          <p:cNvSpPr txBox="1"/>
          <p:nvPr/>
        </p:nvSpPr>
        <p:spPr>
          <a:xfrm>
            <a:off x="1726447" y="2900701"/>
            <a:ext cx="71909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我一事无成 毫无内涵 谁都不会听我的话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31ECAC6-703E-7C61-6610-B27811AF38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788" y="2682283"/>
            <a:ext cx="883465" cy="9286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EF9269D-8A35-487C-397A-055F7CC00751}"/>
              </a:ext>
            </a:extLst>
          </p:cNvPr>
          <p:cNvSpPr txBox="1"/>
          <p:nvPr/>
        </p:nvSpPr>
        <p:spPr>
          <a:xfrm>
            <a:off x="5097616" y="3402530"/>
            <a:ext cx="5750896" cy="452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rgbClr val="0070C0"/>
                </a:solidFill>
              </a:rPr>
              <a:t>有蕾姆在只要是昂的话语 蕾姆都会倾听 蕾姆想听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C6EC006-C74F-90C1-AB63-79FDDEF4D0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48870" y="3143544"/>
            <a:ext cx="792385" cy="79238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9349F3C-4CAB-36DC-C086-D8A77B54A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48870" y="4123843"/>
            <a:ext cx="792385" cy="79238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342480D-307D-BD41-E1AE-AFE9513A3E51}"/>
              </a:ext>
            </a:extLst>
          </p:cNvPr>
          <p:cNvSpPr txBox="1"/>
          <p:nvPr/>
        </p:nvSpPr>
        <p:spPr>
          <a:xfrm>
            <a:off x="4057096" y="4051613"/>
            <a:ext cx="67914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0070C0"/>
                </a:solidFill>
              </a:rPr>
              <a:t>从零开始 如果觉得独自前行很辛苦 蕾姆成为你的支柱 为你负担 相互支持着前进</a:t>
            </a:r>
          </a:p>
        </p:txBody>
      </p:sp>
    </p:spTree>
    <p:extLst>
      <p:ext uri="{BB962C8B-B14F-4D97-AF65-F5344CB8AC3E}">
        <p14:creationId xmlns:p14="http://schemas.microsoft.com/office/powerpoint/2010/main" val="3696171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5C9097-83D4-AF38-C21D-0049D236D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A6123F-D767-1D46-E684-928268F54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如何提升推理能力：强化学习（</a:t>
            </a: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RL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dobe 黑体 Std R" panose="020B0400000000000000" pitchFamily="34" charset="-128"/>
                <a:ea typeface="Adobe 黑体 Std R" panose="020B0400000000000000" pitchFamily="34" charset="-128"/>
                <a:cs typeface="+mj-cs"/>
              </a:rPr>
              <a:t>）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A1211B1-D41B-D1A8-C2D3-2110A82D4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6409" y="2265851"/>
            <a:ext cx="883997" cy="92667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C9C606F-D90A-E3B8-2660-584F3F9A89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61250" y="2332912"/>
            <a:ext cx="792549" cy="79254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A017EA9-AD56-D334-A22A-364038D93B44}"/>
              </a:ext>
            </a:extLst>
          </p:cNvPr>
          <p:cNvSpPr txBox="1"/>
          <p:nvPr/>
        </p:nvSpPr>
        <p:spPr>
          <a:xfrm>
            <a:off x="7356409" y="3229858"/>
            <a:ext cx="1052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智能体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42580D7-A5B9-77EA-BEA8-2E560ABF4926}"/>
              </a:ext>
            </a:extLst>
          </p:cNvPr>
          <p:cNvSpPr txBox="1"/>
          <p:nvPr/>
        </p:nvSpPr>
        <p:spPr>
          <a:xfrm>
            <a:off x="10561251" y="3226420"/>
            <a:ext cx="7925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0070C0"/>
                </a:solidFill>
              </a:rPr>
              <a:t>环境</a:t>
            </a:r>
          </a:p>
        </p:txBody>
      </p:sp>
      <p:sp>
        <p:nvSpPr>
          <p:cNvPr id="7" name="箭头: 手杖形 6">
            <a:extLst>
              <a:ext uri="{FF2B5EF4-FFF2-40B4-BE49-F238E27FC236}">
                <a16:creationId xmlns:a16="http://schemas.microsoft.com/office/drawing/2014/main" id="{F188F536-673C-2F8A-85A8-918AFCFE0C96}"/>
              </a:ext>
            </a:extLst>
          </p:cNvPr>
          <p:cNvSpPr/>
          <p:nvPr/>
        </p:nvSpPr>
        <p:spPr>
          <a:xfrm>
            <a:off x="7732638" y="1520760"/>
            <a:ext cx="3356503" cy="644132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箭头: 手杖形 7">
            <a:extLst>
              <a:ext uri="{FF2B5EF4-FFF2-40B4-BE49-F238E27FC236}">
                <a16:creationId xmlns:a16="http://schemas.microsoft.com/office/drawing/2014/main" id="{F6F239A3-F2EF-5BC1-BD76-378A088E862C}"/>
              </a:ext>
            </a:extLst>
          </p:cNvPr>
          <p:cNvSpPr/>
          <p:nvPr/>
        </p:nvSpPr>
        <p:spPr>
          <a:xfrm rot="10800000">
            <a:off x="7631948" y="3659694"/>
            <a:ext cx="3356504" cy="644132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302DA0C-EF98-044F-3D7B-2ED75AB04364}"/>
              </a:ext>
            </a:extLst>
          </p:cNvPr>
          <p:cNvSpPr txBox="1"/>
          <p:nvPr/>
        </p:nvSpPr>
        <p:spPr>
          <a:xfrm>
            <a:off x="9019669" y="1777791"/>
            <a:ext cx="782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行动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A36C6FA-63C4-AB3B-B9F4-45FA53D34704}"/>
              </a:ext>
            </a:extLst>
          </p:cNvPr>
          <p:cNvSpPr txBox="1"/>
          <p:nvPr/>
        </p:nvSpPr>
        <p:spPr>
          <a:xfrm>
            <a:off x="9019669" y="3652910"/>
            <a:ext cx="782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0070C0"/>
                </a:solidFill>
              </a:rPr>
              <a:t>奖励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CC55891-290A-D930-1BB6-9D811845CE14}"/>
              </a:ext>
            </a:extLst>
          </p:cNvPr>
          <p:cNvSpPr txBox="1"/>
          <p:nvPr/>
        </p:nvSpPr>
        <p:spPr>
          <a:xfrm>
            <a:off x="976587" y="1241742"/>
            <a:ext cx="6112535" cy="4995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Aft>
                <a:spcPts val="1200"/>
              </a:spcAft>
            </a:pPr>
            <a:r>
              <a:rPr lang="zh-CN" altLang="en-US" sz="32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定义</a:t>
            </a:r>
            <a:endParaRPr lang="en-US" altLang="zh-CN" sz="3200" b="1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latin typeface="+mn-ea"/>
              </a:rPr>
              <a:t>强化学习（</a:t>
            </a:r>
            <a:r>
              <a:rPr lang="en-US" altLang="zh-CN" sz="2000" dirty="0">
                <a:latin typeface="+mn-ea"/>
              </a:rPr>
              <a:t>Reinforcement Learning</a:t>
            </a:r>
            <a:r>
              <a:rPr lang="zh-CN" altLang="en-US" sz="2000" dirty="0">
                <a:latin typeface="+mn-ea"/>
              </a:rPr>
              <a:t>，</a:t>
            </a:r>
            <a:r>
              <a:rPr lang="en-US" altLang="zh-CN" sz="2000" dirty="0">
                <a:latin typeface="+mn-ea"/>
              </a:rPr>
              <a:t>RL</a:t>
            </a:r>
            <a:r>
              <a:rPr lang="zh-CN" altLang="en-US" sz="2000" dirty="0">
                <a:latin typeface="+mn-ea"/>
              </a:rPr>
              <a:t>）是机器学习的一个分支，它研究的是智能体如何采取行动以适应环境，从而最大化某种累积奖励。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30000"/>
              </a:lnSpc>
            </a:pPr>
            <a:endParaRPr lang="en-US" altLang="zh-CN" sz="2000" dirty="0"/>
          </a:p>
          <a:p>
            <a:pPr>
              <a:lnSpc>
                <a:spcPct val="130000"/>
              </a:lnSpc>
              <a:spcAft>
                <a:spcPts val="1200"/>
              </a:spcAft>
            </a:pPr>
            <a:r>
              <a:rPr lang="zh-CN" altLang="en-US" sz="32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特征</a:t>
            </a:r>
            <a:endParaRPr lang="en-US" altLang="zh-CN" sz="3200" b="1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>
              <a:lnSpc>
                <a:spcPct val="130000"/>
              </a:lnSpc>
              <a:spcAft>
                <a:spcPts val="1200"/>
              </a:spcAft>
            </a:pPr>
            <a:r>
              <a:rPr lang="zh-CN" altLang="en-US" sz="20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试错搜索</a:t>
            </a:r>
            <a:r>
              <a:rPr lang="zh-CN" altLang="en-US" sz="2000" dirty="0"/>
              <a:t>：智能体没有被告知要采取哪些行动，而是必须通过尝试来发现哪些行动能产生最多的奖励。</a:t>
            </a:r>
            <a:endParaRPr lang="en-US" altLang="zh-CN" sz="2000" dirty="0"/>
          </a:p>
          <a:p>
            <a:pPr>
              <a:lnSpc>
                <a:spcPct val="130000"/>
              </a:lnSpc>
              <a:spcAft>
                <a:spcPts val="1200"/>
              </a:spcAft>
            </a:pPr>
            <a:r>
              <a:rPr lang="zh-CN" altLang="en-US" sz="2000" b="1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延迟奖励</a:t>
            </a:r>
            <a:r>
              <a:rPr lang="zh-CN" altLang="en-US" sz="2000" dirty="0"/>
              <a:t>：本次行动不仅影响本次的奖励，还可能影响下一个状态，进而影响所有后续的奖励。</a:t>
            </a:r>
          </a:p>
        </p:txBody>
      </p:sp>
    </p:spTree>
    <p:extLst>
      <p:ext uri="{BB962C8B-B14F-4D97-AF65-F5344CB8AC3E}">
        <p14:creationId xmlns:p14="http://schemas.microsoft.com/office/powerpoint/2010/main" val="769440411"/>
      </p:ext>
    </p:extLst>
  </p:cSld>
  <p:clrMapOvr>
    <a:masterClrMapping/>
  </p:clrMapOvr>
</p:sld>
</file>

<file path=ppt/theme/theme1.xml><?xml version="1.0" encoding="utf-8"?>
<a:theme xmlns:a="http://schemas.openxmlformats.org/drawingml/2006/main" name="A000120140530A99PPBG">
  <a:themeElements>
    <a:clrScheme name="自定义 1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C4994"/>
      </a:accent1>
      <a:accent2>
        <a:srgbClr val="0AA3D4"/>
      </a:accent2>
      <a:accent3>
        <a:srgbClr val="DB1F1F"/>
      </a:accent3>
      <a:accent4>
        <a:srgbClr val="247B95"/>
      </a:accent4>
      <a:accent5>
        <a:srgbClr val="AE1324"/>
      </a:accent5>
      <a:accent6>
        <a:srgbClr val="045A88"/>
      </a:accent6>
      <a:hlink>
        <a:srgbClr val="004986"/>
      </a:hlink>
      <a:folHlink>
        <a:srgbClr val="BFBFBF"/>
      </a:folHlink>
    </a:clrScheme>
    <a:fontScheme name="雅黑">
      <a:majorFont>
        <a:latin typeface="Impact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501</TotalTime>
  <Words>1629</Words>
  <Application>Microsoft Office PowerPoint</Application>
  <PresentationFormat>宽屏</PresentationFormat>
  <Paragraphs>119</Paragraphs>
  <Slides>19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8" baseType="lpstr">
      <vt:lpstr>Adobe 黑体 Std R</vt:lpstr>
      <vt:lpstr>等线</vt:lpstr>
      <vt:lpstr>华文仿宋</vt:lpstr>
      <vt:lpstr>微软雅黑</vt:lpstr>
      <vt:lpstr>Arial</vt:lpstr>
      <vt:lpstr>DejaVu Math TeX Gyre</vt:lpstr>
      <vt:lpstr>Impact</vt:lpstr>
      <vt:lpstr>Times New Roman</vt:lpstr>
      <vt:lpstr>A000120140530A99PPBG</vt:lpstr>
      <vt:lpstr>REM: REasoning &amp; REinforcement Models 推理与强化：如何提升模型思维能力概述</vt:lpstr>
      <vt:lpstr>传统LLMs思维能力瓶颈</vt:lpstr>
      <vt:lpstr>如何提升推理能力：思维链（CoT）</vt:lpstr>
      <vt:lpstr>如何提升推理能力：思维链（CoT）</vt:lpstr>
      <vt:lpstr>思维链提示激发LLMs推理能力</vt:lpstr>
      <vt:lpstr>思维链提示激发LLMs推理能力</vt:lpstr>
      <vt:lpstr>思维链提示的优缺点</vt:lpstr>
      <vt:lpstr>如何提升推理能力：强化学习（RL）</vt:lpstr>
      <vt:lpstr>如何提升推理能力：强化学习（RL）</vt:lpstr>
      <vt:lpstr>如何提升推理能力：强化学习（RL）</vt:lpstr>
      <vt:lpstr>DeepSeek-R1通过强化学习激励LLMs的推理能力</vt:lpstr>
      <vt:lpstr>DeepSeek-R1通过强化学习激励LLMs的推理能力</vt:lpstr>
      <vt:lpstr>DeepSeek-R1通过强化学习激励LLMs的推理能力</vt:lpstr>
      <vt:lpstr>DeepSeek-R1通过强化学习激励LLMs的推理能力</vt:lpstr>
      <vt:lpstr>DeepSeek-R1通过强化学习激励LLMs的推理能力</vt:lpstr>
      <vt:lpstr>DeepSeek-R1通过强化学习激励LLMs的推理能力</vt:lpstr>
      <vt:lpstr>未来工作</vt:lpstr>
      <vt:lpstr>参考文献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WJT</dc:creator>
  <cp:lastModifiedBy>泰霖 宋</cp:lastModifiedBy>
  <cp:revision>66</cp:revision>
  <dcterms:created xsi:type="dcterms:W3CDTF">2018-08-10T09:41:38Z</dcterms:created>
  <dcterms:modified xsi:type="dcterms:W3CDTF">2025-11-10T15:11:59Z</dcterms:modified>
</cp:coreProperties>
</file>